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</p:sldIdLst>
  <p:sldSz cy="5143500" cx="9144000"/>
  <p:notesSz cx="6858000" cy="9144000"/>
  <p:embeddedFontLst>
    <p:embeddedFont>
      <p:font typeface="Average"/>
      <p:regular r:id="rId40"/>
    </p:embeddedFont>
    <p:embeddedFont>
      <p:font typeface="Oswald"/>
      <p:regular r:id="rId41"/>
      <p:bold r:id="rId42"/>
    </p:embeddedFont>
    <p:embeddedFont>
      <p:font typeface="Alegreya"/>
      <p:regular r:id="rId43"/>
      <p:bold r:id="rId44"/>
      <p:italic r:id="rId45"/>
      <p:boldItalic r:id="rId4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Average-regular.fntdata"/><Relationship Id="rId20" Type="http://schemas.openxmlformats.org/officeDocument/2006/relationships/slide" Target="slides/slide15.xml"/><Relationship Id="rId42" Type="http://schemas.openxmlformats.org/officeDocument/2006/relationships/font" Target="fonts/Oswald-bold.fntdata"/><Relationship Id="rId41" Type="http://schemas.openxmlformats.org/officeDocument/2006/relationships/font" Target="fonts/Oswald-regular.fntdata"/><Relationship Id="rId22" Type="http://schemas.openxmlformats.org/officeDocument/2006/relationships/slide" Target="slides/slide17.xml"/><Relationship Id="rId44" Type="http://schemas.openxmlformats.org/officeDocument/2006/relationships/font" Target="fonts/Alegreya-bold.fntdata"/><Relationship Id="rId21" Type="http://schemas.openxmlformats.org/officeDocument/2006/relationships/slide" Target="slides/slide16.xml"/><Relationship Id="rId43" Type="http://schemas.openxmlformats.org/officeDocument/2006/relationships/font" Target="fonts/Alegreya-regular.fntdata"/><Relationship Id="rId24" Type="http://schemas.openxmlformats.org/officeDocument/2006/relationships/slide" Target="slides/slide19.xml"/><Relationship Id="rId46" Type="http://schemas.openxmlformats.org/officeDocument/2006/relationships/font" Target="fonts/Alegreya-boldItalic.fntdata"/><Relationship Id="rId23" Type="http://schemas.openxmlformats.org/officeDocument/2006/relationships/slide" Target="slides/slide18.xml"/><Relationship Id="rId45" Type="http://schemas.openxmlformats.org/officeDocument/2006/relationships/font" Target="fonts/Alegreya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270a327468_3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2270a327468_3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thumbnails served a ‘fundamentally different use’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LLM use of data is not being read by humans so the use of copyrighted data is fundamentally different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Credit is not built in to these systems! GPT4 &amp; Bard papers don’t actually give the source to the data; LLMs don’t have a way of checking output data for </a:t>
            </a: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plagiarism</a:t>
            </a: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There needs to be a way for credit to be given.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4f940058b0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24f940058b0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26fa54723e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226fa54723e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4f2a8beaa5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24f2a8beaa5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4f940058b0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24f940058b0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4f940058b0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24f940058b0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4f2a8beaa5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24f2a8beaa5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50629bea33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250629bea33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4f2a8beaa5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24f2a8beaa5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4f2a8beaa5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24f2a8beaa5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24f2a8beaa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24f2a8beaa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-Computers get stronger, so statistics/big data prediction methods start to take over &gt; programming rules gets extremely complicated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50629bea33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250629bea33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4f2a8beaa5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4f2a8beaa5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50629bea33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250629bea33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50629bea33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250629bea33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4f2a8beaa5_2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24f2a8beaa5_2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4f2a8beaa5_2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24f2a8beaa5_2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50629bf47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250629bf47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50629bf47f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250629bf47f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250629bf47f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250629bf47f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24f2a8beaa5_2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24f2a8beaa5_2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4f2a8beaa5_5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24f2a8beaa5_5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250629bf47f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250629bf47f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250629bf47f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250629bf47f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250629bf47f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250629bf47f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24f2a8beaa5_2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24f2a8beaa5_2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250629bf47f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250629bf47f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2270a327468_3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2270a327468_3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24f2a8beaa5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24f2a8beaa5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4f2a8beaa5_5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24f2a8beaa5_5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270a327468_3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2270a327468_3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Better to be more accurate than less, but at a certain point, it becomes impossible to be purely true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Maybe it’s impossible with the current way of interacting in a conversation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4f2a8beaa5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4f2a8beaa5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Memorization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270a327468_3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2270a327468_3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Google Shape;11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lat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1.png"/><Relationship Id="rId4" Type="http://schemas.openxmlformats.org/officeDocument/2006/relationships/image" Target="../media/image17.png"/><Relationship Id="rId5" Type="http://schemas.openxmlformats.org/officeDocument/2006/relationships/image" Target="../media/image1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0.png"/><Relationship Id="rId4" Type="http://schemas.openxmlformats.org/officeDocument/2006/relationships/hyperlink" Target="https://web.njit.edu/~ronkowit/eliza.html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8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Relationship Id="rId4" Type="http://schemas.openxmlformats.org/officeDocument/2006/relationships/image" Target="../media/image4.png"/><Relationship Id="rId5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LLMs</a:t>
            </a:r>
            <a:endParaRPr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Rohit Bathula - Oliver Lane - Asa Levine - Xiuyuan Qiu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Rights	</a:t>
            </a:r>
            <a:endParaRPr/>
          </a:p>
        </p:txBody>
      </p:sp>
      <p:sp>
        <p:nvSpPr>
          <p:cNvPr id="127" name="Google Shape;127;p22"/>
          <p:cNvSpPr txBox="1"/>
          <p:nvPr>
            <p:ph idx="1" type="body"/>
          </p:nvPr>
        </p:nvSpPr>
        <p:spPr>
          <a:xfrm>
            <a:off x="311700" y="1152475"/>
            <a:ext cx="5057400" cy="3416400"/>
          </a:xfrm>
          <a:prstGeom prst="rect">
            <a:avLst/>
          </a:prstGeom>
        </p:spPr>
        <p:txBody>
          <a:bodyPr anchorCtr="0" anchor="t" bIns="91425" lIns="57150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-Microsoft (OpenAI) argues that their use of data is transformative enough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-Search Engines can index and host copyrighted images w/o permission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-LLMs can’t regurgitate specific webpages -&gt; more transformative than search engines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-Problem?</a:t>
            </a:r>
            <a:endParaRPr/>
          </a:p>
        </p:txBody>
      </p:sp>
      <p:pic>
        <p:nvPicPr>
          <p:cNvPr id="128" name="Google Shape;12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67550" y="1065250"/>
            <a:ext cx="2709050" cy="27307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3"/>
          <p:cNvSpPr txBox="1"/>
          <p:nvPr>
            <p:ph type="title"/>
          </p:nvPr>
        </p:nvSpPr>
        <p:spPr>
          <a:xfrm>
            <a:off x="450750" y="1887200"/>
            <a:ext cx="8242500" cy="120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600"/>
              <a:t>LLMs in Education</a:t>
            </a:r>
            <a:endParaRPr sz="4600"/>
          </a:p>
        </p:txBody>
      </p:sp>
      <p:pic>
        <p:nvPicPr>
          <p:cNvPr id="134" name="Google Shape;13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0750" y="1616250"/>
            <a:ext cx="1725681" cy="1746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07031" y="1698400"/>
            <a:ext cx="1518545" cy="174670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3"/>
          <p:cNvSpPr txBox="1"/>
          <p:nvPr>
            <p:ph idx="4294967295" type="body"/>
          </p:nvPr>
        </p:nvSpPr>
        <p:spPr>
          <a:xfrm>
            <a:off x="3348150" y="2897400"/>
            <a:ext cx="2447700" cy="14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Benefits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Drawbacks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Ethics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Explaining Concepts with Varying Complexity</a:t>
            </a:r>
            <a:endParaRPr/>
          </a:p>
        </p:txBody>
      </p:sp>
      <p:pic>
        <p:nvPicPr>
          <p:cNvPr id="142" name="Google Shape;14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1975" y="1017725"/>
            <a:ext cx="7326085" cy="3820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5512" y="1142724"/>
            <a:ext cx="8312973" cy="35709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5737" y="1253739"/>
            <a:ext cx="8152523" cy="3348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Other Benefits of LLMs in Education</a:t>
            </a:r>
            <a:endParaRPr/>
          </a:p>
        </p:txBody>
      </p:sp>
      <p:sp>
        <p:nvSpPr>
          <p:cNvPr id="150" name="Google Shape;150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Summarize articles and studies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Generate practice problems with feedback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Accessible</a:t>
            </a:r>
            <a:r>
              <a:rPr lang="en"/>
              <a:t>–lowers barrier to education</a:t>
            </a:r>
            <a:endParaRPr/>
          </a:p>
        </p:txBody>
      </p:sp>
      <p:sp>
        <p:nvSpPr>
          <p:cNvPr id="151" name="Google Shape;151;p25"/>
          <p:cNvSpPr txBox="1"/>
          <p:nvPr>
            <p:ph idx="1" type="body"/>
          </p:nvPr>
        </p:nvSpPr>
        <p:spPr>
          <a:xfrm>
            <a:off x="311700" y="2891325"/>
            <a:ext cx="3630000" cy="204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the future…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Grade essays and assignments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Generate lesson plans</a:t>
            </a:r>
            <a:endParaRPr/>
          </a:p>
        </p:txBody>
      </p:sp>
      <p:pic>
        <p:nvPicPr>
          <p:cNvPr id="152" name="Google Shape;15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5803" y="2571753"/>
            <a:ext cx="3222950" cy="2144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Drawbacks</a:t>
            </a:r>
            <a:r>
              <a:rPr lang="en"/>
              <a:t> of LLMs in Education</a:t>
            </a:r>
            <a:endParaRPr/>
          </a:p>
        </p:txBody>
      </p:sp>
      <p:sp>
        <p:nvSpPr>
          <p:cNvPr id="158" name="Google Shape;158;p26"/>
          <p:cNvSpPr txBox="1"/>
          <p:nvPr>
            <p:ph idx="1" type="body"/>
          </p:nvPr>
        </p:nvSpPr>
        <p:spPr>
          <a:xfrm>
            <a:off x="311700" y="1152475"/>
            <a:ext cx="8520600" cy="52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Cheating</a:t>
            </a:r>
            <a:endParaRPr/>
          </a:p>
        </p:txBody>
      </p:sp>
      <p:sp>
        <p:nvSpPr>
          <p:cNvPr id="159" name="Google Shape;159;p26"/>
          <p:cNvSpPr txBox="1"/>
          <p:nvPr>
            <p:ph idx="1" type="body"/>
          </p:nvPr>
        </p:nvSpPr>
        <p:spPr>
          <a:xfrm>
            <a:off x="311700" y="1883150"/>
            <a:ext cx="8520600" cy="52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Inaccurate</a:t>
            </a:r>
            <a:r>
              <a:rPr lang="en"/>
              <a:t> or toxic responses</a:t>
            </a:r>
            <a:endParaRPr/>
          </a:p>
        </p:txBody>
      </p:sp>
      <p:sp>
        <p:nvSpPr>
          <p:cNvPr id="160" name="Google Shape;160;p26"/>
          <p:cNvSpPr txBox="1"/>
          <p:nvPr>
            <p:ph idx="1" type="body"/>
          </p:nvPr>
        </p:nvSpPr>
        <p:spPr>
          <a:xfrm>
            <a:off x="311700" y="2613825"/>
            <a:ext cx="8520600" cy="52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Degrades critical thinking skills</a:t>
            </a:r>
            <a:endParaRPr/>
          </a:p>
        </p:txBody>
      </p:sp>
      <p:pic>
        <p:nvPicPr>
          <p:cNvPr id="161" name="Google Shape;16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091396"/>
            <a:ext cx="4260299" cy="24289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Ethical to Use? Yes</a:t>
            </a:r>
            <a:endParaRPr/>
          </a:p>
        </p:txBody>
      </p:sp>
      <p:sp>
        <p:nvSpPr>
          <p:cNvPr id="167" name="Google Shape;167;p27"/>
          <p:cNvSpPr txBox="1"/>
          <p:nvPr>
            <p:ph idx="1" type="body"/>
          </p:nvPr>
        </p:nvSpPr>
        <p:spPr>
          <a:xfrm>
            <a:off x="311700" y="1152475"/>
            <a:ext cx="8520600" cy="17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Utilitarian approach – LLMs increase total learning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Implement with caution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Teach how to use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More critical thinking in classroom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Push for open source models</a:t>
            </a:r>
            <a:endParaRPr/>
          </a:p>
        </p:txBody>
      </p:sp>
      <p:pic>
        <p:nvPicPr>
          <p:cNvPr id="168" name="Google Shape;16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35946" y="2693850"/>
            <a:ext cx="3072100" cy="172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8"/>
          <p:cNvSpPr txBox="1"/>
          <p:nvPr>
            <p:ph type="title"/>
          </p:nvPr>
        </p:nvSpPr>
        <p:spPr>
          <a:xfrm>
            <a:off x="450750" y="1887200"/>
            <a:ext cx="8242500" cy="120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600"/>
              <a:t>LLMs in Work</a:t>
            </a:r>
            <a:endParaRPr sz="46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Examples of LLMs in work today</a:t>
            </a:r>
            <a:endParaRPr/>
          </a:p>
        </p:txBody>
      </p:sp>
      <p:pic>
        <p:nvPicPr>
          <p:cNvPr id="179" name="Google Shape;179;p29"/>
          <p:cNvPicPr preferRelativeResize="0"/>
          <p:nvPr/>
        </p:nvPicPr>
        <p:blipFill rotWithShape="1">
          <a:blip r:embed="rId3">
            <a:alphaModFix/>
          </a:blip>
          <a:srcRect b="46371" l="0" r="0" t="7192"/>
          <a:stretch/>
        </p:blipFill>
        <p:spPr>
          <a:xfrm>
            <a:off x="160425" y="1091125"/>
            <a:ext cx="4308957" cy="352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9"/>
          <p:cNvPicPr preferRelativeResize="0"/>
          <p:nvPr/>
        </p:nvPicPr>
        <p:blipFill rotWithShape="1">
          <a:blip r:embed="rId3">
            <a:alphaModFix/>
          </a:blip>
          <a:srcRect b="0" l="0" r="0" t="54003"/>
          <a:stretch/>
        </p:blipFill>
        <p:spPr>
          <a:xfrm>
            <a:off x="4600362" y="1091125"/>
            <a:ext cx="4350337" cy="3520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Benefits of LLMs in work</a:t>
            </a:r>
            <a:endParaRPr/>
          </a:p>
        </p:txBody>
      </p:sp>
      <p:sp>
        <p:nvSpPr>
          <p:cNvPr id="186" name="Google Shape;186;p30"/>
          <p:cNvSpPr txBox="1"/>
          <p:nvPr>
            <p:ph idx="1" type="body"/>
          </p:nvPr>
        </p:nvSpPr>
        <p:spPr>
          <a:xfrm>
            <a:off x="311700" y="1152475"/>
            <a:ext cx="4349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0997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2085"/>
              <a:buChar char="●"/>
            </a:pPr>
            <a:r>
              <a:rPr lang="en" sz="2085"/>
              <a:t>LLMs can </a:t>
            </a:r>
            <a:r>
              <a:rPr b="1" lang="en" sz="2085"/>
              <a:t>directly</a:t>
            </a:r>
            <a:r>
              <a:rPr lang="en" sz="2085"/>
              <a:t> make tasks efficient </a:t>
            </a:r>
            <a:endParaRPr sz="2085"/>
          </a:p>
          <a:p>
            <a:pPr indent="-339407" lvl="1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745"/>
              <a:buChar char="○"/>
            </a:pPr>
            <a:r>
              <a:rPr lang="en" sz="1745"/>
              <a:t>Knowledge work is a lot more streamlined with access to </a:t>
            </a:r>
            <a:r>
              <a:rPr lang="en" sz="1745"/>
              <a:t>tools</a:t>
            </a:r>
            <a:r>
              <a:rPr lang="en" sz="1745"/>
              <a:t> like Microsoft copilot and Github copilot</a:t>
            </a:r>
            <a:endParaRPr sz="1745"/>
          </a:p>
          <a:p>
            <a:pPr indent="-339407" lvl="1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745"/>
              <a:buChar char="○"/>
            </a:pPr>
            <a:r>
              <a:rPr lang="en" sz="1745"/>
              <a:t>It’s much easier to parse and analyze large datasets </a:t>
            </a:r>
            <a:endParaRPr sz="1745"/>
          </a:p>
          <a:p>
            <a:pPr indent="-360997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2085"/>
              <a:buChar char="●"/>
            </a:pPr>
            <a:r>
              <a:rPr lang="en" sz="2085"/>
              <a:t>LLMs can also </a:t>
            </a:r>
            <a:r>
              <a:rPr b="1" lang="en" sz="2085"/>
              <a:t>indirectly</a:t>
            </a:r>
            <a:r>
              <a:rPr lang="en" sz="2085"/>
              <a:t> make tasks more efficient</a:t>
            </a:r>
            <a:endParaRPr sz="2085"/>
          </a:p>
          <a:p>
            <a:pPr indent="-339407" lvl="1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745"/>
              <a:buChar char="○"/>
            </a:pPr>
            <a:r>
              <a:rPr lang="en" sz="1745"/>
              <a:t>LLMs can act as a virtual secretary</a:t>
            </a:r>
            <a:endParaRPr sz="1745"/>
          </a:p>
          <a:p>
            <a:pPr indent="0" lvl="0" marL="91440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935"/>
              <a:buNone/>
            </a:pPr>
            <a:r>
              <a:t/>
            </a:r>
            <a:endParaRPr sz="1829"/>
          </a:p>
          <a:p>
            <a:pPr indent="0" lvl="0" marL="457200" rtl="0" algn="l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SzPts val="935"/>
              <a:buNone/>
            </a:pPr>
            <a:r>
              <a:t/>
            </a:r>
            <a:endParaRPr sz="1829"/>
          </a:p>
        </p:txBody>
      </p:sp>
      <p:pic>
        <p:nvPicPr>
          <p:cNvPr id="187" name="Google Shape;18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7625" y="1724425"/>
            <a:ext cx="3927300" cy="2272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Drawbacks of LLMs in work</a:t>
            </a:r>
            <a:endParaRPr/>
          </a:p>
        </p:txBody>
      </p:sp>
      <p:sp>
        <p:nvSpPr>
          <p:cNvPr id="193" name="Google Shape;193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LLMs are not trustworthy</a:t>
            </a:r>
            <a:endParaRPr sz="24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There are many cases in which LLMs have provided wrong information or wrong answers to questions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LLMs can hallucinate</a:t>
            </a:r>
            <a:endParaRPr sz="2000"/>
          </a:p>
          <a:p>
            <a:pPr indent="-355600" lvl="2" marL="1371600" rtl="0" algn="l">
              <a:spcBef>
                <a:spcPts val="0"/>
              </a:spcBef>
              <a:spcAft>
                <a:spcPts val="0"/>
              </a:spcAft>
              <a:buSzPts val="2000"/>
              <a:buChar char="■"/>
            </a:pPr>
            <a:r>
              <a:rPr lang="en" sz="2000"/>
              <a:t>LLMs sometimes make up answers that sound correct but are not</a:t>
            </a:r>
            <a:endParaRPr sz="2000"/>
          </a:p>
          <a:p>
            <a:pPr indent="-355600" lvl="2" marL="1371600" rtl="0" algn="l">
              <a:spcBef>
                <a:spcPts val="0"/>
              </a:spcBef>
              <a:spcAft>
                <a:spcPts val="0"/>
              </a:spcAft>
              <a:buSzPts val="2000"/>
              <a:buChar char="■"/>
            </a:pPr>
            <a:r>
              <a:rPr lang="en" sz="2000"/>
              <a:t>LLMs can also draw information from sources that don’t even exist, creating false information if no information exists</a:t>
            </a:r>
            <a:endParaRPr sz="20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an LLM</a:t>
            </a:r>
            <a:endParaRPr/>
          </a:p>
        </p:txBody>
      </p:sp>
      <p:sp>
        <p:nvSpPr>
          <p:cNvPr id="66" name="Google Shape;66;p14"/>
          <p:cNvSpPr txBox="1"/>
          <p:nvPr>
            <p:ph idx="1" type="body"/>
          </p:nvPr>
        </p:nvSpPr>
        <p:spPr>
          <a:xfrm>
            <a:off x="311700" y="10177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-Offshoot of work in Natural Language Processing (NLP)—mix of linguistics &amp; CS in the 60s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	-Early NLP work was rules based (ELIZA demo)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45720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6850" y="2247900"/>
            <a:ext cx="4460275" cy="239750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4"/>
          <p:cNvSpPr txBox="1"/>
          <p:nvPr/>
        </p:nvSpPr>
        <p:spPr>
          <a:xfrm>
            <a:off x="1027675" y="4645400"/>
            <a:ext cx="60402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rPr>
              <a:t>Sample ELIZA conversation, generated using </a:t>
            </a:r>
            <a:r>
              <a:rPr lang="en" sz="1200" u="sng"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https://web.njit.edu/~ronkowit/eliza.html</a:t>
            </a:r>
            <a:endParaRPr sz="1200">
              <a:solidFill>
                <a:schemeClr val="dk1"/>
              </a:solidFill>
              <a:latin typeface="Alegreya"/>
              <a:ea typeface="Alegreya"/>
              <a:cs typeface="Alegreya"/>
              <a:sym typeface="Alegrey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Alegreya"/>
              <a:ea typeface="Alegreya"/>
              <a:cs typeface="Alegreya"/>
              <a:sym typeface="Alegrey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2"/>
          <p:cNvSpPr txBox="1"/>
          <p:nvPr>
            <p:ph type="title"/>
          </p:nvPr>
        </p:nvSpPr>
        <p:spPr>
          <a:xfrm>
            <a:off x="311700" y="895800"/>
            <a:ext cx="8520600" cy="189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000"/>
              <a:t>Current LLMs are all primarily human-in-the-loop models</a:t>
            </a:r>
            <a:endParaRPr sz="3000"/>
          </a:p>
        </p:txBody>
      </p:sp>
      <p:sp>
        <p:nvSpPr>
          <p:cNvPr id="199" name="Google Shape;199;p32"/>
          <p:cNvSpPr txBox="1"/>
          <p:nvPr>
            <p:ph idx="1" type="body"/>
          </p:nvPr>
        </p:nvSpPr>
        <p:spPr>
          <a:xfrm>
            <a:off x="311700" y="2786400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But what happens if LLMs can run with less or without human interaction?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Ethical Concerns of LLMs in work</a:t>
            </a:r>
            <a:endParaRPr/>
          </a:p>
        </p:txBody>
      </p:sp>
      <p:sp>
        <p:nvSpPr>
          <p:cNvPr id="205" name="Google Shape;205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Job displacement </a:t>
            </a:r>
            <a:r>
              <a:rPr b="1" lang="en" sz="2200"/>
              <a:t>(risk level - high)</a:t>
            </a:r>
            <a:endParaRPr b="1" sz="22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Thousands of people have already lost their jobs to LLMs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A team of software developers can be replaced with 1-2 developers working with LLMs</a:t>
            </a:r>
            <a:endParaRPr sz="1800"/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" sz="1800"/>
              <a:t>Programmers talk about how their jobs have been replaced by an AI that they helped develop!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It’s no longer enough to have a bachelor’s degree in some fields</a:t>
            </a:r>
            <a:endParaRPr sz="18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User privacy</a:t>
            </a:r>
            <a:r>
              <a:rPr b="1" lang="en" sz="2200"/>
              <a:t> (risk level - medium)</a:t>
            </a:r>
            <a:endParaRPr b="1" sz="22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LLMs contain large amounts of data in order to be trained</a:t>
            </a:r>
            <a:endParaRPr sz="1800"/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" sz="1800"/>
              <a:t>Some of this data can be private information (Ex. Medical field)</a:t>
            </a:r>
            <a:endParaRPr sz="18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Ethical Concerns cont.</a:t>
            </a:r>
            <a:endParaRPr/>
          </a:p>
        </p:txBody>
      </p:sp>
      <p:sp>
        <p:nvSpPr>
          <p:cNvPr id="211" name="Google Shape;211;p34"/>
          <p:cNvSpPr txBox="1"/>
          <p:nvPr>
            <p:ph idx="1" type="body"/>
          </p:nvPr>
        </p:nvSpPr>
        <p:spPr>
          <a:xfrm>
            <a:off x="311700" y="9515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Accountability and harm</a:t>
            </a:r>
            <a:endParaRPr sz="19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What happens if an LLM is used to produce harmful content, or leads someone to perform harmful actions? Who is accountable?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If jobs are displaced, people may use LLMs to produce ingenuine work in order to quickly find a new job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People may also use LLMs with harmful intentions to scam or produce fake news</a:t>
            </a:r>
            <a:endParaRPr sz="1500"/>
          </a:p>
          <a:p>
            <a:pPr indent="-323850" lvl="2" marL="1371600" rtl="0" algn="l">
              <a:spcBef>
                <a:spcPts val="0"/>
              </a:spcBef>
              <a:spcAft>
                <a:spcPts val="0"/>
              </a:spcAft>
              <a:buSzPts val="1500"/>
              <a:buChar char="■"/>
            </a:pPr>
            <a:r>
              <a:rPr lang="en" sz="1500"/>
              <a:t>This is already an issue without LLMs, but LLMs can make the issue more pervasive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900">
              <a:solidFill>
                <a:srgbClr val="FF0000"/>
              </a:solidFill>
            </a:endParaRPr>
          </a:p>
        </p:txBody>
      </p:sp>
      <p:pic>
        <p:nvPicPr>
          <p:cNvPr id="212" name="Google Shape;21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8275" y="3105175"/>
            <a:ext cx="4247450" cy="1849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5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Ethics of LLMs in work- Analysis</a:t>
            </a:r>
            <a:endParaRPr/>
          </a:p>
        </p:txBody>
      </p:sp>
      <p:sp>
        <p:nvSpPr>
          <p:cNvPr id="218" name="Google Shape;218;p35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lang="en" sz="1654">
                <a:solidFill>
                  <a:schemeClr val="accent5"/>
                </a:solidFill>
              </a:rPr>
              <a:t>LLMs pose a high risk to the industry, and should be regulated by the corporations creating the language models such that they aren’t used for harm or ingenuine work.</a:t>
            </a:r>
            <a:endParaRPr sz="1654">
              <a:solidFill>
                <a:schemeClr val="accent5"/>
              </a:solidFill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t/>
            </a:r>
            <a:endParaRPr sz="1654">
              <a:solidFill>
                <a:schemeClr val="accent5"/>
              </a:solidFill>
            </a:endParaRPr>
          </a:p>
          <a:p>
            <a:pPr indent="-228600" lvl="0" marL="45720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55"/>
              <a:buNone/>
            </a:pPr>
            <a:r>
              <a:rPr b="1" lang="en" sz="1654">
                <a:solidFill>
                  <a:schemeClr val="accent5"/>
                </a:solidFill>
              </a:rPr>
              <a:t>Should serve as a tool or assistant, but not as a replacement to any job.</a:t>
            </a:r>
            <a:endParaRPr b="1" sz="1654">
              <a:solidFill>
                <a:schemeClr val="accent5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6"/>
          <p:cNvSpPr txBox="1"/>
          <p:nvPr>
            <p:ph type="title"/>
          </p:nvPr>
        </p:nvSpPr>
        <p:spPr>
          <a:xfrm>
            <a:off x="311700" y="2117250"/>
            <a:ext cx="8520600" cy="9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800"/>
              <a:t>LLMs in The Arts and Literature</a:t>
            </a:r>
            <a:endParaRPr sz="48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7"/>
          <p:cNvSpPr txBox="1"/>
          <p:nvPr>
            <p:ph type="title"/>
          </p:nvPr>
        </p:nvSpPr>
        <p:spPr>
          <a:xfrm>
            <a:off x="311700" y="2117250"/>
            <a:ext cx="8520600" cy="9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accent5"/>
                </a:solidFill>
              </a:rPr>
              <a:t>Benefits</a:t>
            </a:r>
            <a:r>
              <a:rPr lang="en" sz="4800"/>
              <a:t> to The Arts and Literature</a:t>
            </a:r>
            <a:endParaRPr sz="48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8"/>
          <p:cNvSpPr txBox="1"/>
          <p:nvPr>
            <p:ph type="title"/>
          </p:nvPr>
        </p:nvSpPr>
        <p:spPr>
          <a:xfrm>
            <a:off x="311700" y="165291"/>
            <a:ext cx="8520600" cy="9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accent5"/>
                </a:solidFill>
              </a:rPr>
              <a:t>Benefits</a:t>
            </a:r>
            <a:r>
              <a:rPr lang="en" sz="4000"/>
              <a:t> to The Arts and Literature</a:t>
            </a:r>
            <a:endParaRPr sz="4000"/>
          </a:p>
        </p:txBody>
      </p:sp>
      <p:sp>
        <p:nvSpPr>
          <p:cNvPr id="234" name="Google Shape;234;p38"/>
          <p:cNvSpPr txBox="1"/>
          <p:nvPr>
            <p:ph type="title"/>
          </p:nvPr>
        </p:nvSpPr>
        <p:spPr>
          <a:xfrm>
            <a:off x="961600" y="2330950"/>
            <a:ext cx="2907900" cy="9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The Novel</a:t>
            </a:r>
            <a:endParaRPr sz="3400"/>
          </a:p>
        </p:txBody>
      </p:sp>
      <p:sp>
        <p:nvSpPr>
          <p:cNvPr id="235" name="Google Shape;235;p38"/>
          <p:cNvSpPr txBox="1"/>
          <p:nvPr>
            <p:ph type="title"/>
          </p:nvPr>
        </p:nvSpPr>
        <p:spPr>
          <a:xfrm>
            <a:off x="5274500" y="2330950"/>
            <a:ext cx="2907900" cy="9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The Additive</a:t>
            </a:r>
            <a:endParaRPr sz="3400"/>
          </a:p>
        </p:txBody>
      </p:sp>
      <p:cxnSp>
        <p:nvCxnSpPr>
          <p:cNvPr id="236" name="Google Shape;236;p38"/>
          <p:cNvCxnSpPr/>
          <p:nvPr/>
        </p:nvCxnSpPr>
        <p:spPr>
          <a:xfrm>
            <a:off x="1173900" y="961725"/>
            <a:ext cx="67962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7" name="Google Shape;237;p38"/>
          <p:cNvCxnSpPr/>
          <p:nvPr/>
        </p:nvCxnSpPr>
        <p:spPr>
          <a:xfrm>
            <a:off x="4572000" y="1424775"/>
            <a:ext cx="0" cy="3312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238" name="Google Shape;238;p38"/>
          <p:cNvSpPr/>
          <p:nvPr/>
        </p:nvSpPr>
        <p:spPr>
          <a:xfrm>
            <a:off x="1129600" y="2023200"/>
            <a:ext cx="2571900" cy="13107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38"/>
          <p:cNvSpPr/>
          <p:nvPr/>
        </p:nvSpPr>
        <p:spPr>
          <a:xfrm>
            <a:off x="5442500" y="2023200"/>
            <a:ext cx="2571900" cy="13107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9"/>
          <p:cNvSpPr/>
          <p:nvPr/>
        </p:nvSpPr>
        <p:spPr>
          <a:xfrm>
            <a:off x="5442500" y="2023200"/>
            <a:ext cx="2571900" cy="13107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39"/>
          <p:cNvSpPr txBox="1"/>
          <p:nvPr>
            <p:ph type="title"/>
          </p:nvPr>
        </p:nvSpPr>
        <p:spPr>
          <a:xfrm>
            <a:off x="311700" y="165291"/>
            <a:ext cx="8520600" cy="9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accent5"/>
                </a:solidFill>
              </a:rPr>
              <a:t>Benefits</a:t>
            </a:r>
            <a:r>
              <a:rPr lang="en" sz="4000"/>
              <a:t> to The Arts and Literature</a:t>
            </a:r>
            <a:endParaRPr sz="4000"/>
          </a:p>
        </p:txBody>
      </p:sp>
      <p:sp>
        <p:nvSpPr>
          <p:cNvPr id="246" name="Google Shape;246;p39"/>
          <p:cNvSpPr txBox="1"/>
          <p:nvPr>
            <p:ph type="title"/>
          </p:nvPr>
        </p:nvSpPr>
        <p:spPr>
          <a:xfrm>
            <a:off x="961600" y="2330950"/>
            <a:ext cx="2907900" cy="9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The Novel</a:t>
            </a:r>
            <a:endParaRPr sz="3400"/>
          </a:p>
        </p:txBody>
      </p:sp>
      <p:sp>
        <p:nvSpPr>
          <p:cNvPr id="247" name="Google Shape;247;p39"/>
          <p:cNvSpPr txBox="1"/>
          <p:nvPr>
            <p:ph type="title"/>
          </p:nvPr>
        </p:nvSpPr>
        <p:spPr>
          <a:xfrm>
            <a:off x="5274500" y="2330950"/>
            <a:ext cx="2907900" cy="9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chemeClr val="accent1"/>
                </a:solidFill>
              </a:rPr>
              <a:t>The Additive</a:t>
            </a:r>
            <a:endParaRPr sz="3400">
              <a:solidFill>
                <a:schemeClr val="accent1"/>
              </a:solidFill>
            </a:endParaRPr>
          </a:p>
        </p:txBody>
      </p:sp>
      <p:cxnSp>
        <p:nvCxnSpPr>
          <p:cNvPr id="248" name="Google Shape;248;p39"/>
          <p:cNvCxnSpPr/>
          <p:nvPr/>
        </p:nvCxnSpPr>
        <p:spPr>
          <a:xfrm>
            <a:off x="1173900" y="961725"/>
            <a:ext cx="67962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9" name="Google Shape;249;p39"/>
          <p:cNvCxnSpPr/>
          <p:nvPr/>
        </p:nvCxnSpPr>
        <p:spPr>
          <a:xfrm>
            <a:off x="4572000" y="1424775"/>
            <a:ext cx="0" cy="3312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250" name="Google Shape;250;p39"/>
          <p:cNvSpPr/>
          <p:nvPr/>
        </p:nvSpPr>
        <p:spPr>
          <a:xfrm>
            <a:off x="1129600" y="2023200"/>
            <a:ext cx="2571900" cy="13107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40"/>
          <p:cNvSpPr/>
          <p:nvPr/>
        </p:nvSpPr>
        <p:spPr>
          <a:xfrm>
            <a:off x="1129600" y="2023200"/>
            <a:ext cx="2571900" cy="13107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40"/>
          <p:cNvSpPr txBox="1"/>
          <p:nvPr>
            <p:ph type="title"/>
          </p:nvPr>
        </p:nvSpPr>
        <p:spPr>
          <a:xfrm>
            <a:off x="311700" y="165291"/>
            <a:ext cx="8520600" cy="9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accent5"/>
                </a:solidFill>
              </a:rPr>
              <a:t>Benefits</a:t>
            </a:r>
            <a:r>
              <a:rPr lang="en" sz="4000"/>
              <a:t> to The Arts and Literature</a:t>
            </a:r>
            <a:endParaRPr sz="4000"/>
          </a:p>
        </p:txBody>
      </p:sp>
      <p:sp>
        <p:nvSpPr>
          <p:cNvPr id="257" name="Google Shape;257;p40"/>
          <p:cNvSpPr txBox="1"/>
          <p:nvPr>
            <p:ph type="title"/>
          </p:nvPr>
        </p:nvSpPr>
        <p:spPr>
          <a:xfrm>
            <a:off x="961600" y="2330950"/>
            <a:ext cx="2907900" cy="9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chemeClr val="accent1"/>
                </a:solidFill>
              </a:rPr>
              <a:t>The Novel</a:t>
            </a:r>
            <a:endParaRPr sz="3400">
              <a:solidFill>
                <a:schemeClr val="accent1"/>
              </a:solidFill>
            </a:endParaRPr>
          </a:p>
        </p:txBody>
      </p:sp>
      <p:sp>
        <p:nvSpPr>
          <p:cNvPr id="258" name="Google Shape;258;p40"/>
          <p:cNvSpPr txBox="1"/>
          <p:nvPr>
            <p:ph type="title"/>
          </p:nvPr>
        </p:nvSpPr>
        <p:spPr>
          <a:xfrm>
            <a:off x="5274500" y="2330950"/>
            <a:ext cx="2907900" cy="9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The Additive</a:t>
            </a:r>
            <a:endParaRPr sz="3400"/>
          </a:p>
        </p:txBody>
      </p:sp>
      <p:cxnSp>
        <p:nvCxnSpPr>
          <p:cNvPr id="259" name="Google Shape;259;p40"/>
          <p:cNvCxnSpPr/>
          <p:nvPr/>
        </p:nvCxnSpPr>
        <p:spPr>
          <a:xfrm>
            <a:off x="1173900" y="961725"/>
            <a:ext cx="67962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0" name="Google Shape;260;p40"/>
          <p:cNvCxnSpPr/>
          <p:nvPr/>
        </p:nvCxnSpPr>
        <p:spPr>
          <a:xfrm>
            <a:off x="4572000" y="1424775"/>
            <a:ext cx="0" cy="3312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261" name="Google Shape;261;p40"/>
          <p:cNvSpPr/>
          <p:nvPr/>
        </p:nvSpPr>
        <p:spPr>
          <a:xfrm>
            <a:off x="5442500" y="2023200"/>
            <a:ext cx="2571900" cy="13107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1"/>
          <p:cNvSpPr txBox="1"/>
          <p:nvPr>
            <p:ph type="title"/>
          </p:nvPr>
        </p:nvSpPr>
        <p:spPr>
          <a:xfrm>
            <a:off x="311700" y="2117250"/>
            <a:ext cx="8520600" cy="9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300">
                <a:solidFill>
                  <a:schemeClr val="accent4"/>
                </a:solidFill>
              </a:rPr>
              <a:t>Drawbacks</a:t>
            </a:r>
            <a:r>
              <a:rPr lang="en" sz="4300"/>
              <a:t> within The Arts and Literature</a:t>
            </a:r>
            <a:endParaRPr sz="43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an LLM </a:t>
            </a:r>
            <a:endParaRPr/>
          </a:p>
        </p:txBody>
      </p:sp>
      <p:sp>
        <p:nvSpPr>
          <p:cNvPr id="74" name="Google Shape;74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-Large Language Models are large statistical models built with powerful computers and massive (trillion+ word) datasets.</a:t>
            </a:r>
            <a:endParaRPr/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-It is predicting sequences of words </a:t>
            </a:r>
            <a:endParaRPr/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-”Stochastic Parrots” (Emily Bender)</a:t>
            </a:r>
            <a:endParaRPr/>
          </a:p>
          <a:p>
            <a:pPr indent="45720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-Coherent conversation: </a:t>
            </a:r>
            <a:endParaRPr/>
          </a:p>
          <a:p>
            <a:pPr indent="45720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-individuals have communicative intents</a:t>
            </a:r>
            <a:endParaRPr/>
          </a:p>
          <a:p>
            <a:pPr indent="45720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-model each other’s mental states</a:t>
            </a:r>
            <a:endParaRPr/>
          </a:p>
          <a:p>
            <a:pPr indent="45720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-LLMs cannot have coherent conversation → illusion similar to ELIZA</a:t>
            </a:r>
            <a:endParaRPr/>
          </a:p>
          <a:p>
            <a:pPr indent="45720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-Cannot reason through things</a:t>
            </a:r>
            <a:endParaRPr/>
          </a:p>
        </p:txBody>
      </p:sp>
      <p:pic>
        <p:nvPicPr>
          <p:cNvPr id="75" name="Google Shape;7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64724" y="1665374"/>
            <a:ext cx="1899950" cy="1899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2"/>
          <p:cNvSpPr/>
          <p:nvPr/>
        </p:nvSpPr>
        <p:spPr>
          <a:xfrm>
            <a:off x="1129600" y="2023200"/>
            <a:ext cx="2571900" cy="13107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42"/>
          <p:cNvSpPr/>
          <p:nvPr/>
        </p:nvSpPr>
        <p:spPr>
          <a:xfrm>
            <a:off x="5442500" y="2023200"/>
            <a:ext cx="2571900" cy="13107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42"/>
          <p:cNvSpPr txBox="1"/>
          <p:nvPr>
            <p:ph type="title"/>
          </p:nvPr>
        </p:nvSpPr>
        <p:spPr>
          <a:xfrm>
            <a:off x="311700" y="165291"/>
            <a:ext cx="8520600" cy="9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accent4"/>
                </a:solidFill>
              </a:rPr>
              <a:t>Drawbacks</a:t>
            </a:r>
            <a:r>
              <a:rPr lang="en" sz="4000"/>
              <a:t> within The Arts and Literature</a:t>
            </a:r>
            <a:endParaRPr sz="4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/>
          </a:p>
        </p:txBody>
      </p:sp>
      <p:cxnSp>
        <p:nvCxnSpPr>
          <p:cNvPr id="274" name="Google Shape;274;p42"/>
          <p:cNvCxnSpPr/>
          <p:nvPr/>
        </p:nvCxnSpPr>
        <p:spPr>
          <a:xfrm>
            <a:off x="632400" y="961725"/>
            <a:ext cx="78792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5" name="Google Shape;275;p42"/>
          <p:cNvSpPr txBox="1"/>
          <p:nvPr>
            <p:ph type="title"/>
          </p:nvPr>
        </p:nvSpPr>
        <p:spPr>
          <a:xfrm>
            <a:off x="961600" y="2330950"/>
            <a:ext cx="2907900" cy="9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Authorship</a:t>
            </a:r>
            <a:endParaRPr sz="3400"/>
          </a:p>
        </p:txBody>
      </p:sp>
      <p:sp>
        <p:nvSpPr>
          <p:cNvPr id="276" name="Google Shape;276;p42"/>
          <p:cNvSpPr txBox="1"/>
          <p:nvPr>
            <p:ph type="title"/>
          </p:nvPr>
        </p:nvSpPr>
        <p:spPr>
          <a:xfrm>
            <a:off x="5274500" y="2330950"/>
            <a:ext cx="2907900" cy="9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Accessibility</a:t>
            </a:r>
            <a:endParaRPr sz="3400"/>
          </a:p>
        </p:txBody>
      </p:sp>
      <p:cxnSp>
        <p:nvCxnSpPr>
          <p:cNvPr id="277" name="Google Shape;277;p42"/>
          <p:cNvCxnSpPr/>
          <p:nvPr/>
        </p:nvCxnSpPr>
        <p:spPr>
          <a:xfrm>
            <a:off x="4572000" y="1424775"/>
            <a:ext cx="0" cy="3312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3"/>
          <p:cNvSpPr/>
          <p:nvPr/>
        </p:nvSpPr>
        <p:spPr>
          <a:xfrm>
            <a:off x="1129600" y="2023200"/>
            <a:ext cx="2571900" cy="13107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43"/>
          <p:cNvSpPr/>
          <p:nvPr/>
        </p:nvSpPr>
        <p:spPr>
          <a:xfrm>
            <a:off x="5442500" y="2023200"/>
            <a:ext cx="2571900" cy="13107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43"/>
          <p:cNvSpPr txBox="1"/>
          <p:nvPr>
            <p:ph type="title"/>
          </p:nvPr>
        </p:nvSpPr>
        <p:spPr>
          <a:xfrm>
            <a:off x="311700" y="165291"/>
            <a:ext cx="8520600" cy="9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accent4"/>
                </a:solidFill>
              </a:rPr>
              <a:t>Drawbacks</a:t>
            </a:r>
            <a:r>
              <a:rPr lang="en" sz="4000"/>
              <a:t> within The Arts and Literature</a:t>
            </a:r>
            <a:endParaRPr sz="4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/>
          </a:p>
        </p:txBody>
      </p:sp>
      <p:cxnSp>
        <p:nvCxnSpPr>
          <p:cNvPr id="285" name="Google Shape;285;p43"/>
          <p:cNvCxnSpPr/>
          <p:nvPr/>
        </p:nvCxnSpPr>
        <p:spPr>
          <a:xfrm>
            <a:off x="632400" y="961725"/>
            <a:ext cx="78792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6" name="Google Shape;286;p43"/>
          <p:cNvSpPr txBox="1"/>
          <p:nvPr>
            <p:ph type="title"/>
          </p:nvPr>
        </p:nvSpPr>
        <p:spPr>
          <a:xfrm>
            <a:off x="961600" y="2330950"/>
            <a:ext cx="2907900" cy="9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Authorship</a:t>
            </a:r>
            <a:endParaRPr sz="3400"/>
          </a:p>
        </p:txBody>
      </p:sp>
      <p:sp>
        <p:nvSpPr>
          <p:cNvPr id="287" name="Google Shape;287;p43"/>
          <p:cNvSpPr txBox="1"/>
          <p:nvPr>
            <p:ph type="title"/>
          </p:nvPr>
        </p:nvSpPr>
        <p:spPr>
          <a:xfrm>
            <a:off x="5274500" y="2330950"/>
            <a:ext cx="2907900" cy="9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chemeClr val="accent1"/>
                </a:solidFill>
              </a:rPr>
              <a:t>Accessibility</a:t>
            </a:r>
            <a:endParaRPr sz="3400">
              <a:solidFill>
                <a:schemeClr val="accent1"/>
              </a:solidFill>
            </a:endParaRPr>
          </a:p>
        </p:txBody>
      </p:sp>
      <p:cxnSp>
        <p:nvCxnSpPr>
          <p:cNvPr id="288" name="Google Shape;288;p43"/>
          <p:cNvCxnSpPr/>
          <p:nvPr/>
        </p:nvCxnSpPr>
        <p:spPr>
          <a:xfrm>
            <a:off x="4572000" y="1424775"/>
            <a:ext cx="0" cy="3312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4"/>
          <p:cNvSpPr/>
          <p:nvPr/>
        </p:nvSpPr>
        <p:spPr>
          <a:xfrm>
            <a:off x="1129600" y="2023200"/>
            <a:ext cx="2571900" cy="13107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44"/>
          <p:cNvSpPr/>
          <p:nvPr/>
        </p:nvSpPr>
        <p:spPr>
          <a:xfrm>
            <a:off x="5442500" y="2023200"/>
            <a:ext cx="2571900" cy="13107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95" name="Google Shape;295;p44"/>
          <p:cNvSpPr txBox="1"/>
          <p:nvPr>
            <p:ph type="title"/>
          </p:nvPr>
        </p:nvSpPr>
        <p:spPr>
          <a:xfrm>
            <a:off x="311700" y="165291"/>
            <a:ext cx="8520600" cy="9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accent3"/>
                </a:solidFill>
              </a:rPr>
              <a:t>Drawbacks</a:t>
            </a:r>
            <a:r>
              <a:rPr lang="en" sz="4000"/>
              <a:t> within The Arts and Literature</a:t>
            </a:r>
            <a:endParaRPr sz="4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/>
          </a:p>
        </p:txBody>
      </p:sp>
      <p:cxnSp>
        <p:nvCxnSpPr>
          <p:cNvPr id="296" name="Google Shape;296;p44"/>
          <p:cNvCxnSpPr/>
          <p:nvPr/>
        </p:nvCxnSpPr>
        <p:spPr>
          <a:xfrm>
            <a:off x="632400" y="961725"/>
            <a:ext cx="78792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7" name="Google Shape;297;p44"/>
          <p:cNvSpPr txBox="1"/>
          <p:nvPr>
            <p:ph type="title"/>
          </p:nvPr>
        </p:nvSpPr>
        <p:spPr>
          <a:xfrm>
            <a:off x="961600" y="2330950"/>
            <a:ext cx="2907900" cy="9090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chemeClr val="accent1"/>
                </a:solidFill>
              </a:rPr>
              <a:t>Authorship</a:t>
            </a:r>
            <a:endParaRPr sz="3400">
              <a:solidFill>
                <a:schemeClr val="accent1"/>
              </a:solidFill>
            </a:endParaRPr>
          </a:p>
        </p:txBody>
      </p:sp>
      <p:sp>
        <p:nvSpPr>
          <p:cNvPr id="298" name="Google Shape;298;p44"/>
          <p:cNvSpPr txBox="1"/>
          <p:nvPr>
            <p:ph type="title"/>
          </p:nvPr>
        </p:nvSpPr>
        <p:spPr>
          <a:xfrm>
            <a:off x="5274500" y="2330950"/>
            <a:ext cx="2907900" cy="9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Accessibility</a:t>
            </a:r>
            <a:endParaRPr sz="3400"/>
          </a:p>
        </p:txBody>
      </p:sp>
      <p:cxnSp>
        <p:nvCxnSpPr>
          <p:cNvPr id="299" name="Google Shape;299;p44"/>
          <p:cNvCxnSpPr/>
          <p:nvPr/>
        </p:nvCxnSpPr>
        <p:spPr>
          <a:xfrm>
            <a:off x="4572000" y="1424775"/>
            <a:ext cx="0" cy="3312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5"/>
          <p:cNvSpPr txBox="1"/>
          <p:nvPr>
            <p:ph type="title"/>
          </p:nvPr>
        </p:nvSpPr>
        <p:spPr>
          <a:xfrm>
            <a:off x="1217250" y="1511600"/>
            <a:ext cx="6709500" cy="81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5000"/>
              <a:t>Recommendation</a:t>
            </a:r>
            <a:endParaRPr sz="5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5000"/>
          </a:p>
        </p:txBody>
      </p:sp>
      <p:sp>
        <p:nvSpPr>
          <p:cNvPr id="305" name="Google Shape;305;p45"/>
          <p:cNvSpPr txBox="1"/>
          <p:nvPr>
            <p:ph type="title"/>
          </p:nvPr>
        </p:nvSpPr>
        <p:spPr>
          <a:xfrm>
            <a:off x="1217250" y="2377475"/>
            <a:ext cx="6709500" cy="81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>
                <a:solidFill>
                  <a:schemeClr val="lt2"/>
                </a:solidFill>
              </a:rPr>
              <a:t>“</a:t>
            </a:r>
            <a:r>
              <a:rPr lang="en">
                <a:solidFill>
                  <a:schemeClr val="lt2"/>
                </a:solidFill>
              </a:rPr>
              <a:t>Hesitant Hopefulness”</a:t>
            </a:r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6"/>
          <p:cNvSpPr txBox="1"/>
          <p:nvPr>
            <p:ph type="title"/>
          </p:nvPr>
        </p:nvSpPr>
        <p:spPr>
          <a:xfrm>
            <a:off x="1217250" y="1454600"/>
            <a:ext cx="6709500" cy="81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6400">
                <a:solidFill>
                  <a:schemeClr val="accent5"/>
                </a:solidFill>
              </a:rPr>
              <a:t>Thank you!</a:t>
            </a:r>
            <a:endParaRPr sz="6400">
              <a:solidFill>
                <a:schemeClr val="accent5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6400">
              <a:solidFill>
                <a:schemeClr val="accent5"/>
              </a:solidFill>
            </a:endParaRPr>
          </a:p>
        </p:txBody>
      </p:sp>
      <p:sp>
        <p:nvSpPr>
          <p:cNvPr id="311" name="Google Shape;311;p46"/>
          <p:cNvSpPr txBox="1"/>
          <p:nvPr>
            <p:ph type="title"/>
          </p:nvPr>
        </p:nvSpPr>
        <p:spPr>
          <a:xfrm>
            <a:off x="1217250" y="2377475"/>
            <a:ext cx="6709500" cy="81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>
                <a:solidFill>
                  <a:schemeClr val="accent3"/>
                </a:solidFill>
              </a:rPr>
              <a:t>Questions, Comments, or Concerns?</a:t>
            </a:r>
            <a:endParaRPr>
              <a:solidFill>
                <a:schemeClr val="accent3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an LLM</a:t>
            </a:r>
            <a:endParaRPr/>
          </a:p>
        </p:txBody>
      </p:sp>
      <p:pic>
        <p:nvPicPr>
          <p:cNvPr id="81" name="Google Shape;8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73225" y="1275575"/>
            <a:ext cx="2695575" cy="299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Examples of LLMs </a:t>
            </a:r>
            <a:endParaRPr/>
          </a:p>
        </p:txBody>
      </p:sp>
      <p:sp>
        <p:nvSpPr>
          <p:cNvPr id="87" name="Google Shape;87;p17"/>
          <p:cNvSpPr txBox="1"/>
          <p:nvPr>
            <p:ph idx="1" type="body"/>
          </p:nvPr>
        </p:nvSpPr>
        <p:spPr>
          <a:xfrm>
            <a:off x="395775" y="3297100"/>
            <a:ext cx="2948400" cy="9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ChatGPT by OpenAI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&gt;100 million users</a:t>
            </a:r>
            <a:endParaRPr/>
          </a:p>
        </p:txBody>
      </p:sp>
      <p:pic>
        <p:nvPicPr>
          <p:cNvPr id="88" name="Google Shape;8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5775" y="1098900"/>
            <a:ext cx="2505675" cy="187925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7"/>
          <p:cNvSpPr txBox="1"/>
          <p:nvPr>
            <p:ph idx="1" type="body"/>
          </p:nvPr>
        </p:nvSpPr>
        <p:spPr>
          <a:xfrm>
            <a:off x="2976125" y="3297100"/>
            <a:ext cx="2948400" cy="9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BERT by Google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SEO</a:t>
            </a:r>
            <a:endParaRPr/>
          </a:p>
        </p:txBody>
      </p:sp>
      <p:pic>
        <p:nvPicPr>
          <p:cNvPr id="90" name="Google Shape;90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76137" y="1430875"/>
            <a:ext cx="2680075" cy="1215289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30875" y="1238425"/>
            <a:ext cx="2857500" cy="160020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7"/>
          <p:cNvSpPr txBox="1"/>
          <p:nvPr>
            <p:ph idx="1" type="body"/>
          </p:nvPr>
        </p:nvSpPr>
        <p:spPr>
          <a:xfrm>
            <a:off x="5685425" y="3297100"/>
            <a:ext cx="2948400" cy="9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LLaMA by Meta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Very new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 txBox="1"/>
          <p:nvPr>
            <p:ph type="title"/>
          </p:nvPr>
        </p:nvSpPr>
        <p:spPr>
          <a:xfrm>
            <a:off x="311700" y="2117250"/>
            <a:ext cx="8520600" cy="9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800"/>
              <a:t>LLM Data</a:t>
            </a:r>
            <a:endParaRPr sz="48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Bias in data</a:t>
            </a:r>
            <a:endParaRPr/>
          </a:p>
        </p:txBody>
      </p:sp>
      <p:sp>
        <p:nvSpPr>
          <p:cNvPr id="103" name="Google Shape;103;p19"/>
          <p:cNvSpPr txBox="1"/>
          <p:nvPr>
            <p:ph idx="1" type="body"/>
          </p:nvPr>
        </p:nvSpPr>
        <p:spPr>
          <a:xfrm>
            <a:off x="311700" y="1152475"/>
            <a:ext cx="5109600" cy="373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-Bias is present in LLMs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	-GPT-3 authors/Bard authors mention it in their papers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-This is because the training data is biased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-Even if developers try to mitigate bias; they introduce their own values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-Another view: people should not be treating LLMs as humanlike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	-Treat them as a way to query the data their trained on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	-“Blurry JPEG” (Ted Chiang)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4" name="Google Shape;104;p19"/>
          <p:cNvPicPr preferRelativeResize="0"/>
          <p:nvPr/>
        </p:nvPicPr>
        <p:blipFill rotWithShape="1">
          <a:blip r:embed="rId3">
            <a:alphaModFix/>
          </a:blip>
          <a:srcRect b="0" l="28295" r="4747" t="0"/>
          <a:stretch/>
        </p:blipFill>
        <p:spPr>
          <a:xfrm>
            <a:off x="5872300" y="870375"/>
            <a:ext cx="2752950" cy="3082951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9"/>
          <p:cNvSpPr txBox="1"/>
          <p:nvPr/>
        </p:nvSpPr>
        <p:spPr>
          <a:xfrm>
            <a:off x="6651025" y="3911350"/>
            <a:ext cx="119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Ted Chiang</a:t>
            </a:r>
            <a:endParaRPr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Rights</a:t>
            </a:r>
            <a:endParaRPr/>
          </a:p>
        </p:txBody>
      </p:sp>
      <p:sp>
        <p:nvSpPr>
          <p:cNvPr id="111" name="Google Shape;111;p20"/>
          <p:cNvSpPr txBox="1"/>
          <p:nvPr>
            <p:ph idx="1" type="body"/>
          </p:nvPr>
        </p:nvSpPr>
        <p:spPr>
          <a:xfrm>
            <a:off x="311700" y="1152475"/>
            <a:ext cx="3903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-LLMs Memorize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-They don’t give credit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-This is bad unless there is credit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-Credit is not built into existing LLM design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-Parallels with AI art</a:t>
            </a:r>
            <a:endParaRPr/>
          </a:p>
        </p:txBody>
      </p:sp>
      <p:pic>
        <p:nvPicPr>
          <p:cNvPr id="112" name="Google Shape;112;p20"/>
          <p:cNvPicPr preferRelativeResize="0"/>
          <p:nvPr/>
        </p:nvPicPr>
        <p:blipFill rotWithShape="1">
          <a:blip r:embed="rId3">
            <a:alphaModFix/>
          </a:blip>
          <a:srcRect b="6893" l="2710" r="3831" t="2878"/>
          <a:stretch/>
        </p:blipFill>
        <p:spPr>
          <a:xfrm>
            <a:off x="4393725" y="1152475"/>
            <a:ext cx="4330975" cy="2717725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20"/>
          <p:cNvSpPr txBox="1"/>
          <p:nvPr/>
        </p:nvSpPr>
        <p:spPr>
          <a:xfrm>
            <a:off x="4267900" y="4016225"/>
            <a:ext cx="4456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Github copilot reciting a well known CS poem </a:t>
            </a:r>
            <a:r>
              <a:rPr i="1" lang="en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The Zen of Python</a:t>
            </a:r>
            <a:endParaRPr i="1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Rights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21"/>
          <p:cNvSpPr txBox="1"/>
          <p:nvPr>
            <p:ph idx="1" type="body"/>
          </p:nvPr>
        </p:nvSpPr>
        <p:spPr>
          <a:xfrm>
            <a:off x="311700" y="1727100"/>
            <a:ext cx="8520600" cy="71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0" name="Google Shape;12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700" y="1017725"/>
            <a:ext cx="8393900" cy="3510900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1"/>
          <p:cNvSpPr txBox="1"/>
          <p:nvPr/>
        </p:nvSpPr>
        <p:spPr>
          <a:xfrm>
            <a:off x="1646325" y="4676850"/>
            <a:ext cx="6040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Tim Davis’ matrix transform algorithm appears without credit</a:t>
            </a:r>
            <a:endParaRPr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